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645" y="2276872"/>
            <a:ext cx="6858000" cy="2387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Настройки окружения. Использование цвета, звезд и тумана в качестве фона. Создание 3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ru-RU" sz="2400" dirty="0">
                <a:solidFill>
                  <a:schemeClr val="bg1"/>
                </a:solidFill>
              </a:rPr>
              <a:t>-фона облаков. Использование изображения в качестве фона. Освещение и камеры. Добавление камеры. Типы ламп и их настройки. Настройка </a:t>
            </a:r>
            <a:r>
              <a:rPr lang="en-US" sz="2400" dirty="0">
                <a:solidFill>
                  <a:schemeClr val="bg1"/>
                </a:solidFill>
              </a:rPr>
              <a:t>Spot</a:t>
            </a:r>
            <a:r>
              <a:rPr lang="ru-RU" sz="2400" dirty="0">
                <a:solidFill>
                  <a:schemeClr val="bg1"/>
                </a:solidFill>
              </a:rPr>
              <a:t>-лампы (прожекторная лампа). Ненаправленное освещение. Настройки рендера. Рендер </a:t>
            </a:r>
            <a:r>
              <a:rPr lang="en-US" sz="2400" dirty="0">
                <a:solidFill>
                  <a:schemeClr val="bg1"/>
                </a:solidFill>
              </a:rPr>
              <a:t>JPEG</a:t>
            </a:r>
            <a:r>
              <a:rPr lang="ru-RU" sz="2400" dirty="0">
                <a:solidFill>
                  <a:schemeClr val="bg1"/>
                </a:solidFill>
              </a:rPr>
              <a:t>- изображения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4028" y="5589240"/>
            <a:ext cx="4319972" cy="7916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Урок </a:t>
            </a:r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Тема 5. (2 ч). Художественное </a:t>
            </a:r>
            <a:r>
              <a:rPr lang="ru-RU" sz="2400" b="1" dirty="0">
                <a:solidFill>
                  <a:schemeClr val="bg1"/>
                </a:solidFill>
              </a:rPr>
              <a:t>моделирование и анимация в программе </a:t>
            </a:r>
            <a:r>
              <a:rPr lang="ru-RU" sz="2400" b="1" dirty="0" err="1">
                <a:solidFill>
                  <a:schemeClr val="bg1"/>
                </a:solidFill>
              </a:rPr>
              <a:t>Blender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3" y="0"/>
            <a:ext cx="605295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Перейдите </a:t>
            </a:r>
            <a:r>
              <a:rPr lang="ru-RU" sz="2400" dirty="0">
                <a:solidFill>
                  <a:schemeClr val="bg1"/>
                </a:solidFill>
              </a:rPr>
              <a:t>вниз на панель </a:t>
            </a:r>
            <a:r>
              <a:rPr lang="ru-RU" sz="2400" dirty="0" smtClean="0">
                <a:solidFill>
                  <a:schemeClr val="bg1"/>
                </a:solidFill>
              </a:rPr>
              <a:t> Отображение (</a:t>
            </a:r>
            <a:r>
              <a:rPr lang="ru-RU" sz="2400" i="1" dirty="0" err="1" smtClean="0">
                <a:solidFill>
                  <a:schemeClr val="bg1"/>
                </a:solidFill>
              </a:rPr>
              <a:t>Mapping</a:t>
            </a:r>
            <a:r>
              <a:rPr lang="ru-RU" sz="2400" i="1" dirty="0" smtClean="0">
                <a:solidFill>
                  <a:schemeClr val="bg1"/>
                </a:solidFill>
              </a:rPr>
              <a:t>) </a:t>
            </a:r>
            <a:r>
              <a:rPr lang="ru-RU" sz="2400" dirty="0">
                <a:solidFill>
                  <a:schemeClr val="bg1"/>
                </a:solidFill>
              </a:rPr>
              <a:t>и установите слайдеры </a:t>
            </a:r>
            <a:r>
              <a:rPr lang="ru-RU" sz="2400" i="1" dirty="0" err="1">
                <a:solidFill>
                  <a:schemeClr val="bg1"/>
                </a:solidFill>
              </a:rPr>
              <a:t>Size</a:t>
            </a:r>
            <a:r>
              <a:rPr lang="ru-RU" sz="2400" i="1" dirty="0">
                <a:solidFill>
                  <a:schemeClr val="bg1"/>
                </a:solidFill>
              </a:rPr>
              <a:t> X и Y </a:t>
            </a:r>
            <a:r>
              <a:rPr lang="ru-RU" sz="2400" dirty="0">
                <a:solidFill>
                  <a:schemeClr val="bg1"/>
                </a:solidFill>
              </a:rPr>
              <a:t>(Попробуйте уменьшить значение слайдера X и увеличить значение Y), для получения желаемого эффекта.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Нажмите </a:t>
            </a:r>
            <a:r>
              <a:rPr lang="ru-RU" sz="2400" dirty="0">
                <a:solidFill>
                  <a:schemeClr val="bg1"/>
                </a:solidFill>
              </a:rPr>
              <a:t>клавишу "F12" и проверьте результат.  </a:t>
            </a:r>
            <a:r>
              <a:rPr lang="ru-RU" sz="2400" dirty="0" smtClean="0">
                <a:solidFill>
                  <a:schemeClr val="bg1"/>
                </a:solidFill>
              </a:rPr>
              <a:t>Попробуйте </a:t>
            </a:r>
            <a:r>
              <a:rPr lang="ru-RU" sz="2400" dirty="0">
                <a:solidFill>
                  <a:schemeClr val="bg1"/>
                </a:solidFill>
              </a:rPr>
              <a:t>использовать </a:t>
            </a:r>
            <a:r>
              <a:rPr lang="ru-RU" sz="2400" dirty="0" smtClean="0">
                <a:solidFill>
                  <a:schemeClr val="bg1"/>
                </a:solidFill>
              </a:rPr>
              <a:t>значение Вороной </a:t>
            </a:r>
            <a:r>
              <a:rPr lang="ru-RU" sz="2400" i="1" dirty="0" smtClean="0">
                <a:solidFill>
                  <a:schemeClr val="bg1"/>
                </a:solidFill>
              </a:rPr>
              <a:t>F2-F1 </a:t>
            </a:r>
            <a:r>
              <a:rPr lang="ru-RU" sz="2400" dirty="0">
                <a:solidFill>
                  <a:schemeClr val="bg1"/>
                </a:solidFill>
              </a:rPr>
              <a:t>параметра </a:t>
            </a:r>
            <a:r>
              <a:rPr lang="ru-RU" sz="2400" dirty="0" smtClean="0">
                <a:solidFill>
                  <a:schemeClr val="bg1"/>
                </a:solidFill>
              </a:rPr>
              <a:t>Основа для </a:t>
            </a:r>
            <a:r>
              <a:rPr lang="ru-RU" sz="2400" dirty="0">
                <a:solidFill>
                  <a:schemeClr val="bg1"/>
                </a:solidFill>
              </a:rPr>
              <a:t>придания облакам большей "пушистости".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7" y="1974958"/>
            <a:ext cx="410238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74958"/>
            <a:ext cx="3194340" cy="401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 Облака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6" y="1268760"/>
            <a:ext cx="8407474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7"/>
            <a:ext cx="8119814" cy="111965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Использование Изображения в качестве Фона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480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3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882" y="40466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</a:rPr>
              <a:t>Для изображение </a:t>
            </a:r>
            <a:r>
              <a:rPr lang="ru-RU" sz="2400" dirty="0">
                <a:solidFill>
                  <a:schemeClr val="bg1"/>
                </a:solidFill>
              </a:rPr>
              <a:t>в качестве фона, </a:t>
            </a:r>
            <a:r>
              <a:rPr lang="ru-RU" sz="2400" dirty="0" smtClean="0">
                <a:solidFill>
                  <a:schemeClr val="bg1"/>
                </a:solidFill>
              </a:rPr>
              <a:t>нужно выбрать большое </a:t>
            </a:r>
            <a:r>
              <a:rPr lang="ru-RU" sz="2400" dirty="0">
                <a:solidFill>
                  <a:schemeClr val="bg1"/>
                </a:solidFill>
              </a:rPr>
              <a:t>изображение высокого качества. Изображения с низким разрешением имеют тенденцию к зернистости и не создают реалистичного эффекта. </a:t>
            </a:r>
            <a:endParaRPr lang="ru-RU" sz="24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использования изображения в качестве фона </a:t>
            </a:r>
            <a:r>
              <a:rPr lang="ru-RU" sz="2400" b="1" dirty="0">
                <a:solidFill>
                  <a:schemeClr val="bg1"/>
                </a:solidFill>
              </a:rPr>
              <a:t>создайте Окружение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и перейдите </a:t>
            </a:r>
            <a:r>
              <a:rPr lang="ru-RU" sz="2400" dirty="0">
                <a:solidFill>
                  <a:schemeClr val="bg1"/>
                </a:solidFill>
              </a:rPr>
              <a:t>в раздел </a:t>
            </a:r>
            <a:r>
              <a:rPr lang="ru-RU" sz="2400" b="1" dirty="0" smtClean="0">
                <a:solidFill>
                  <a:schemeClr val="bg1"/>
                </a:solidFill>
              </a:rPr>
              <a:t>Текстура.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этот раз выберите тип текстуры </a:t>
            </a:r>
            <a:r>
              <a:rPr lang="ru-RU" sz="2400" b="1" dirty="0" smtClean="0">
                <a:solidFill>
                  <a:schemeClr val="bg1"/>
                </a:solidFill>
              </a:rPr>
              <a:t>«Изображение или видео»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загрузите выбранное вами </a:t>
            </a:r>
            <a:r>
              <a:rPr lang="ru-RU" sz="2400" dirty="0" smtClean="0">
                <a:solidFill>
                  <a:schemeClr val="bg1"/>
                </a:solidFill>
              </a:rPr>
              <a:t>изображение. </a:t>
            </a:r>
            <a:r>
              <a:rPr lang="ru-RU" sz="2400" dirty="0">
                <a:solidFill>
                  <a:schemeClr val="bg1"/>
                </a:solidFill>
              </a:rPr>
              <a:t>Вернитесь к настройкам Окружения (раздел </a:t>
            </a:r>
            <a:r>
              <a:rPr lang="ru-RU" sz="2400" dirty="0" err="1">
                <a:solidFill>
                  <a:schemeClr val="bg1"/>
                </a:solidFill>
              </a:rPr>
              <a:t>World</a:t>
            </a:r>
            <a:r>
              <a:rPr lang="ru-RU" sz="2400" dirty="0">
                <a:solidFill>
                  <a:schemeClr val="bg1"/>
                </a:solidFill>
              </a:rPr>
              <a:t>). Выберите для Зенита (</a:t>
            </a:r>
            <a:r>
              <a:rPr lang="ru-RU" sz="2400" b="1" dirty="0" err="1">
                <a:solidFill>
                  <a:schemeClr val="bg1"/>
                </a:solidFill>
              </a:rPr>
              <a:t>Zenuth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i="1" dirty="0">
                <a:solidFill>
                  <a:schemeClr val="bg1"/>
                </a:solidFill>
              </a:rPr>
              <a:t>белый </a:t>
            </a:r>
            <a:r>
              <a:rPr lang="ru-RU" sz="2400" dirty="0">
                <a:solidFill>
                  <a:schemeClr val="bg1"/>
                </a:solidFill>
              </a:rPr>
              <a:t>цвет и активируйте опцию </a:t>
            </a:r>
            <a:r>
              <a:rPr lang="ru-RU" sz="2400" i="1" dirty="0" err="1">
                <a:solidFill>
                  <a:schemeClr val="bg1"/>
                </a:solidFill>
              </a:rPr>
              <a:t>Blend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. Если </a:t>
            </a:r>
            <a:r>
              <a:rPr lang="ru-RU" sz="2400" dirty="0">
                <a:solidFill>
                  <a:schemeClr val="bg1"/>
                </a:solidFill>
              </a:rPr>
              <a:t>вы сейчас сделаете рендер (F12), изображение будет видно, но оно может выглядеть как черно- белое изображение. </a:t>
            </a:r>
            <a:endParaRPr lang="ru-RU" sz="24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того, чтобы это исправить, зайдите в раздел  </a:t>
            </a:r>
            <a:r>
              <a:rPr lang="ru-RU" sz="2400" dirty="0" smtClean="0">
                <a:solidFill>
                  <a:schemeClr val="bg1"/>
                </a:solidFill>
              </a:rPr>
              <a:t>Текстура и </a:t>
            </a:r>
            <a:r>
              <a:rPr lang="ru-RU" sz="2400" dirty="0">
                <a:solidFill>
                  <a:schemeClr val="bg1"/>
                </a:solidFill>
              </a:rPr>
              <a:t>в панели </a:t>
            </a:r>
            <a:r>
              <a:rPr lang="ru-RU" sz="2400" i="1" dirty="0" smtClean="0">
                <a:solidFill>
                  <a:schemeClr val="bg1"/>
                </a:solidFill>
              </a:rPr>
              <a:t>Влияние </a:t>
            </a:r>
            <a:r>
              <a:rPr lang="ru-RU" sz="2400" dirty="0" smtClean="0">
                <a:solidFill>
                  <a:schemeClr val="bg1"/>
                </a:solidFill>
              </a:rPr>
              <a:t>активируйте </a:t>
            </a:r>
            <a:r>
              <a:rPr lang="ru-RU" sz="2400" dirty="0">
                <a:solidFill>
                  <a:schemeClr val="bg1"/>
                </a:solidFill>
              </a:rPr>
              <a:t>опции </a:t>
            </a:r>
            <a:r>
              <a:rPr lang="ru-RU" sz="2400" i="1" dirty="0">
                <a:solidFill>
                  <a:schemeClr val="bg1"/>
                </a:solidFill>
              </a:rPr>
              <a:t>"</a:t>
            </a:r>
            <a:r>
              <a:rPr lang="ru-RU" sz="2400" i="1" dirty="0" err="1">
                <a:solidFill>
                  <a:schemeClr val="bg1"/>
                </a:solidFill>
              </a:rPr>
              <a:t>Blend</a:t>
            </a:r>
            <a:r>
              <a:rPr lang="ru-RU" sz="2400" i="1" dirty="0">
                <a:solidFill>
                  <a:schemeClr val="bg1"/>
                </a:solidFill>
              </a:rPr>
              <a:t>"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i="1" dirty="0">
                <a:solidFill>
                  <a:schemeClr val="bg1"/>
                </a:solidFill>
              </a:rPr>
              <a:t>"</a:t>
            </a:r>
            <a:r>
              <a:rPr lang="ru-RU" sz="2400" i="1" dirty="0" err="1">
                <a:solidFill>
                  <a:schemeClr val="bg1"/>
                </a:solidFill>
              </a:rPr>
              <a:t>Horizon</a:t>
            </a:r>
            <a:r>
              <a:rPr lang="ru-RU" sz="2400" i="1" dirty="0">
                <a:solidFill>
                  <a:schemeClr val="bg1"/>
                </a:solidFill>
              </a:rPr>
              <a:t>"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i="1" dirty="0">
                <a:solidFill>
                  <a:schemeClr val="bg1"/>
                </a:solidFill>
              </a:rPr>
              <a:t>"</a:t>
            </a:r>
            <a:r>
              <a:rPr lang="ru-RU" sz="2400" i="1" dirty="0" err="1">
                <a:solidFill>
                  <a:schemeClr val="bg1"/>
                </a:solidFill>
              </a:rPr>
              <a:t>Zenith</a:t>
            </a:r>
            <a:r>
              <a:rPr lang="ru-RU" sz="2400" i="1" dirty="0">
                <a:solidFill>
                  <a:schemeClr val="bg1"/>
                </a:solidFill>
              </a:rPr>
              <a:t>"</a:t>
            </a:r>
            <a:r>
              <a:rPr lang="ru-RU" sz="2400" dirty="0">
                <a:solidFill>
                  <a:schemeClr val="bg1"/>
                </a:solidFill>
              </a:rPr>
              <a:t>. Это должно исправить проблему и вернуть цвета текстуры в их нормальное состояние. </a:t>
            </a:r>
          </a:p>
        </p:txBody>
      </p:sp>
    </p:spTree>
    <p:extLst>
      <p:ext uri="{BB962C8B-B14F-4D97-AF65-F5344CB8AC3E}">
        <p14:creationId xmlns:p14="http://schemas.microsoft.com/office/powerpoint/2010/main" val="412059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8092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Практические задания: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 Создать произвольное изображение и применить к нему эффект тумана.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 Скопировать созданный ранее файл (например, </a:t>
            </a:r>
            <a:r>
              <a:rPr lang="ru-RU" sz="2800" dirty="0" smtClean="0">
                <a:solidFill>
                  <a:schemeClr val="bg1"/>
                </a:solidFill>
              </a:rPr>
              <a:t>молоток), </a:t>
            </a:r>
            <a:r>
              <a:rPr lang="ru-RU" sz="2800" dirty="0" smtClean="0">
                <a:solidFill>
                  <a:schemeClr val="bg1"/>
                </a:solidFill>
              </a:rPr>
              <a:t>изменить цвет объекта, добавить тематическое изображение в качестве фона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Сохранить оба файла в папку Настройки окружения с именами Туман и Фон.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4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160240" cy="9087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Камеры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2" y="1253331"/>
            <a:ext cx="3104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Shift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-" A </a:t>
            </a:r>
            <a:r>
              <a:rPr lang="ru-RU" i="1" dirty="0" smtClean="0">
                <a:solidFill>
                  <a:schemeClr val="bg1"/>
                </a:solidFill>
              </a:rPr>
              <a:t>« – добавление камеры на сцену.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Чтобы сделать одну из камер активной, выберите её и нажмите комбинацию клавиш </a:t>
            </a:r>
            <a:r>
              <a:rPr lang="ru-RU" b="1" dirty="0" err="1">
                <a:solidFill>
                  <a:schemeClr val="bg1"/>
                </a:solidFill>
              </a:rPr>
              <a:t>Ctrl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b="1" dirty="0" err="1">
                <a:solidFill>
                  <a:schemeClr val="bg1"/>
                </a:solidFill>
              </a:rPr>
              <a:t>Num</a:t>
            </a:r>
            <a:r>
              <a:rPr lang="ru-RU" b="1" dirty="0">
                <a:solidFill>
                  <a:schemeClr val="bg1"/>
                </a:solidFill>
              </a:rPr>
              <a:t> 0 </a:t>
            </a:r>
            <a:r>
              <a:rPr lang="ru-RU" dirty="0">
                <a:solidFill>
                  <a:schemeClr val="bg1"/>
                </a:solidFill>
              </a:rPr>
              <a:t>(ноль на цифровой клавиатуре). Это изменит активную камеру.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t="11250" r="46237" b="42917"/>
          <a:stretch/>
        </p:blipFill>
        <p:spPr bwMode="auto">
          <a:xfrm>
            <a:off x="3467035" y="764704"/>
            <a:ext cx="564487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" y="764704"/>
            <a:ext cx="91404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6700" cy="4715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Настройки камеры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29523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Окно свойств – раздел Камера.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Настройки: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5234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1" y="764704"/>
            <a:ext cx="465750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7596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Типы ламп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>
                <a:solidFill>
                  <a:schemeClr val="bg1"/>
                </a:solidFill>
              </a:rPr>
              <a:t>большинстве случаев вам понадобится более одной </a:t>
            </a:r>
            <a:r>
              <a:rPr lang="ru-RU" sz="2000" i="1" dirty="0">
                <a:solidFill>
                  <a:schemeClr val="bg1"/>
                </a:solidFill>
              </a:rPr>
              <a:t>лампы </a:t>
            </a:r>
            <a:r>
              <a:rPr lang="ru-RU" sz="2000" dirty="0">
                <a:solidFill>
                  <a:schemeClr val="bg1"/>
                </a:solidFill>
              </a:rPr>
              <a:t>для правильного освещения вашей сцены. Большинству сцен, как правило, требуются 3-4 лампы. Однако, </a:t>
            </a:r>
            <a:r>
              <a:rPr lang="ru-RU" sz="2000" i="1" dirty="0">
                <a:solidFill>
                  <a:schemeClr val="bg1"/>
                </a:solidFill>
              </a:rPr>
              <a:t>будьте аккуратны и не используйте слишком много ламп! </a:t>
            </a:r>
            <a:r>
              <a:rPr lang="ru-RU" sz="2000" dirty="0">
                <a:solidFill>
                  <a:schemeClr val="bg1"/>
                </a:solidFill>
              </a:rPr>
              <a:t>Ниже приведены основные типы ламп, доступные в </a:t>
            </a:r>
            <a:r>
              <a:rPr lang="ru-RU" sz="2000" dirty="0" err="1">
                <a:solidFill>
                  <a:schemeClr val="bg1"/>
                </a:solidFill>
              </a:rPr>
              <a:t>Blender</a:t>
            </a:r>
            <a:r>
              <a:rPr lang="ru-RU" sz="2000" dirty="0">
                <a:solidFill>
                  <a:schemeClr val="bg1"/>
                </a:solidFill>
              </a:rPr>
              <a:t>, и их характеристики: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dirty="0" smtClean="0">
                <a:solidFill>
                  <a:schemeClr val="bg1"/>
                </a:solidFill>
              </a:rPr>
              <a:t>Точка (</a:t>
            </a:r>
            <a:r>
              <a:rPr lang="ru-RU" sz="2000" b="1" dirty="0" err="1" smtClean="0">
                <a:solidFill>
                  <a:schemeClr val="bg1"/>
                </a:solidFill>
              </a:rPr>
              <a:t>Point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chemeClr val="bg1"/>
                </a:solidFill>
              </a:rPr>
              <a:t>- Основная лампа в </a:t>
            </a:r>
            <a:r>
              <a:rPr lang="ru-RU" sz="2000" dirty="0" err="1">
                <a:solidFill>
                  <a:schemeClr val="bg1"/>
                </a:solidFill>
              </a:rPr>
              <a:t>Blender</a:t>
            </a:r>
            <a:r>
              <a:rPr lang="ru-RU" sz="2000" dirty="0">
                <a:solidFill>
                  <a:schemeClr val="bg1"/>
                </a:solidFill>
              </a:rPr>
              <a:t> - излучает одинаковое количество света по всем направлениям.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•Солнце ( </a:t>
            </a:r>
            <a:r>
              <a:rPr lang="ru-RU" sz="2000" b="1" dirty="0" err="1" smtClean="0">
                <a:solidFill>
                  <a:schemeClr val="bg1"/>
                </a:solidFill>
              </a:rPr>
              <a:t>Sun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chemeClr val="bg1"/>
                </a:solidFill>
              </a:rPr>
              <a:t>- Освещение с постоянной интенсивностью, вне зависимости от расположения объектов.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dirty="0" smtClean="0">
                <a:solidFill>
                  <a:schemeClr val="bg1"/>
                </a:solidFill>
              </a:rPr>
              <a:t>Прожектор (</a:t>
            </a:r>
            <a:r>
              <a:rPr lang="ru-RU" sz="2000" b="1" dirty="0" err="1" smtClean="0">
                <a:solidFill>
                  <a:schemeClr val="bg1"/>
                </a:solidFill>
              </a:rPr>
              <a:t>Spot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chemeClr val="bg1"/>
                </a:solidFill>
              </a:rPr>
              <a:t>- Освещение определенной области, эффект, как от прожектора на сцене.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dirty="0" smtClean="0">
                <a:solidFill>
                  <a:schemeClr val="bg1"/>
                </a:solidFill>
              </a:rPr>
              <a:t>Полусфера (</a:t>
            </a:r>
            <a:r>
              <a:rPr lang="ru-RU" sz="2000" b="1" dirty="0" err="1" smtClean="0">
                <a:solidFill>
                  <a:schemeClr val="bg1"/>
                </a:solidFill>
              </a:rPr>
              <a:t>Hemi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chemeClr val="bg1"/>
                </a:solidFill>
              </a:rPr>
              <a:t>- Широкое освещение, подобное освещению лампы </a:t>
            </a:r>
            <a:r>
              <a:rPr lang="ru-RU" sz="2000" dirty="0" err="1">
                <a:solidFill>
                  <a:schemeClr val="bg1"/>
                </a:solidFill>
              </a:rPr>
              <a:t>Area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dirty="0" smtClean="0">
                <a:solidFill>
                  <a:schemeClr val="bg1"/>
                </a:solidFill>
              </a:rPr>
              <a:t>Область (</a:t>
            </a:r>
            <a:r>
              <a:rPr lang="ru-RU" sz="2000" b="1" dirty="0" err="1" smtClean="0">
                <a:solidFill>
                  <a:schemeClr val="bg1"/>
                </a:solidFill>
              </a:rPr>
              <a:t>Area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chemeClr val="bg1"/>
                </a:solidFill>
              </a:rPr>
              <a:t>- Освещает большую площадь (как в классной комнате). Может быть масштабирована. </a:t>
            </a:r>
          </a:p>
          <a:p>
            <a:pPr marL="0" indent="0">
              <a:buNone/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58750" r="39794" b="23333"/>
          <a:stretch/>
        </p:blipFill>
        <p:spPr bwMode="auto">
          <a:xfrm>
            <a:off x="323528" y="2636912"/>
            <a:ext cx="86535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Настройки лампы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324036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Для создания </a:t>
            </a:r>
            <a:r>
              <a:rPr lang="ru-RU" i="1" dirty="0">
                <a:solidFill>
                  <a:schemeClr val="bg1"/>
                </a:solidFill>
              </a:rPr>
              <a:t>Лампы </a:t>
            </a:r>
            <a:r>
              <a:rPr lang="ru-RU" dirty="0">
                <a:solidFill>
                  <a:schemeClr val="bg1"/>
                </a:solidFill>
              </a:rPr>
              <a:t>установите 3D курсор в нужную позицию и нажмите </a:t>
            </a:r>
            <a:r>
              <a:rPr lang="ru-RU" b="1" dirty="0" err="1">
                <a:solidFill>
                  <a:schemeClr val="bg1"/>
                </a:solidFill>
              </a:rPr>
              <a:t>Shift</a:t>
            </a:r>
            <a:r>
              <a:rPr lang="ru-RU" b="1" dirty="0">
                <a:solidFill>
                  <a:schemeClr val="bg1"/>
                </a:solidFill>
              </a:rPr>
              <a:t> - " A "</a:t>
            </a:r>
            <a:r>
              <a:rPr lang="ru-RU" dirty="0">
                <a:solidFill>
                  <a:schemeClr val="bg1"/>
                </a:solidFill>
              </a:rPr>
              <a:t>, в появившемся меню выберите </a:t>
            </a:r>
            <a:r>
              <a:rPr lang="ru-RU" b="1" dirty="0" err="1">
                <a:solidFill>
                  <a:schemeClr val="bg1"/>
                </a:solidFill>
              </a:rPr>
              <a:t>Lamp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(Лампу), а затем её </a:t>
            </a:r>
            <a:r>
              <a:rPr lang="ru-RU" b="1" dirty="0">
                <a:solidFill>
                  <a:schemeClr val="bg1"/>
                </a:solidFill>
              </a:rPr>
              <a:t>тип</a:t>
            </a:r>
            <a:r>
              <a:rPr lang="ru-RU" dirty="0">
                <a:solidFill>
                  <a:schemeClr val="bg1"/>
                </a:solidFill>
              </a:rPr>
              <a:t>. После этого лампа будет добавлена в вашу сцену. Вы можете настроить дополнительные параметры новой лампы.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Выделите лампу и в </a:t>
            </a:r>
            <a:r>
              <a:rPr lang="ru-RU" i="1" dirty="0">
                <a:solidFill>
                  <a:schemeClr val="bg1"/>
                </a:solidFill>
              </a:rPr>
              <a:t>Окне Свойств </a:t>
            </a:r>
            <a:r>
              <a:rPr lang="ru-RU" dirty="0">
                <a:solidFill>
                  <a:schemeClr val="bg1"/>
                </a:solidFill>
              </a:rPr>
              <a:t>щелкните по закладке </a:t>
            </a:r>
            <a:r>
              <a:rPr lang="ru-RU" b="1" dirty="0" err="1">
                <a:solidFill>
                  <a:schemeClr val="bg1"/>
                </a:solidFill>
              </a:rPr>
              <a:t>Lamp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0042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844824"/>
            <a:ext cx="500427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127"/>
            <a:ext cx="8784976" cy="61560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Настройка </a:t>
            </a:r>
            <a:r>
              <a:rPr lang="ru-RU" sz="2800" b="1" dirty="0" err="1">
                <a:solidFill>
                  <a:schemeClr val="bg1"/>
                </a:solidFill>
              </a:rPr>
              <a:t>Spot</a:t>
            </a:r>
            <a:r>
              <a:rPr lang="ru-RU" sz="2800" b="1" dirty="0">
                <a:solidFill>
                  <a:schemeClr val="bg1"/>
                </a:solidFill>
              </a:rPr>
              <a:t> - лампы </a:t>
            </a:r>
            <a:r>
              <a:rPr lang="ru-RU" sz="2800" dirty="0">
                <a:solidFill>
                  <a:schemeClr val="bg1"/>
                </a:solidFill>
              </a:rPr>
              <a:t>(прожекторная лампа)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35113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Лампа </a:t>
            </a:r>
            <a:r>
              <a:rPr lang="ru-RU" i="1" dirty="0" err="1">
                <a:solidFill>
                  <a:schemeClr val="bg1"/>
                </a:solidFill>
              </a:rPr>
              <a:t>Spot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уникальна тем, что с помощью неё вы можете имитировать туман в сцене и получать тени традиционным для </a:t>
            </a:r>
            <a:r>
              <a:rPr lang="ru-RU" dirty="0" err="1" smtClean="0">
                <a:solidFill>
                  <a:schemeClr val="bg1"/>
                </a:solidFill>
              </a:rPr>
              <a:t>Blender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способом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Если тени присутствуют но выглядят плохо, попробуйте увеличить значение параметра </a:t>
            </a:r>
            <a:r>
              <a:rPr lang="ru-RU" i="1" dirty="0" err="1" smtClean="0">
                <a:solidFill>
                  <a:schemeClr val="bg1"/>
                </a:solidFill>
              </a:rPr>
              <a:t>Автоначало</a:t>
            </a:r>
            <a:r>
              <a:rPr lang="ru-RU" i="1" dirty="0" smtClean="0">
                <a:solidFill>
                  <a:schemeClr val="bg1"/>
                </a:solidFill>
              </a:rPr>
              <a:t> отсечения,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уменьшения области расчета или настройте параметры </a:t>
            </a:r>
            <a:r>
              <a:rPr lang="ru-RU" i="1" dirty="0" smtClean="0">
                <a:solidFill>
                  <a:schemeClr val="bg1"/>
                </a:solidFill>
              </a:rPr>
              <a:t>Размер и Смешение.</a:t>
            </a:r>
            <a:r>
              <a:rPr lang="ru-RU" dirty="0" smtClean="0"/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086350" cy="38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29" y="1499094"/>
            <a:ext cx="5086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3" t="21250" b="62799"/>
          <a:stretch/>
        </p:blipFill>
        <p:spPr bwMode="auto">
          <a:xfrm>
            <a:off x="323528" y="116632"/>
            <a:ext cx="82376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680" y="3789040"/>
            <a:ext cx="8838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Раздел </a:t>
            </a:r>
            <a:r>
              <a:rPr lang="ru-RU" sz="2800" b="1" dirty="0" smtClean="0">
                <a:solidFill>
                  <a:schemeClr val="bg1"/>
                </a:solidFill>
              </a:rPr>
              <a:t>Окружение (</a:t>
            </a:r>
            <a:r>
              <a:rPr lang="en-US" sz="2800" b="1" dirty="0" smtClean="0">
                <a:solidFill>
                  <a:schemeClr val="bg1"/>
                </a:solidFill>
              </a:rPr>
              <a:t>World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–</a:t>
            </a:r>
            <a:r>
              <a:rPr lang="ru-RU" sz="2800" dirty="0" smtClean="0">
                <a:solidFill>
                  <a:schemeClr val="bg1"/>
                </a:solidFill>
              </a:rPr>
              <a:t> основные  типы настроек окружения. </a:t>
            </a:r>
            <a:r>
              <a:rPr lang="ru-RU" sz="2800" dirty="0">
                <a:solidFill>
                  <a:schemeClr val="bg1"/>
                </a:solidFill>
              </a:rPr>
              <a:t>Вы можете управлять цветами в верхней и нижней части фона (</a:t>
            </a:r>
            <a:r>
              <a:rPr lang="ru-RU" sz="2800" b="1" dirty="0" err="1">
                <a:solidFill>
                  <a:schemeClr val="bg1"/>
                </a:solidFill>
              </a:rPr>
              <a:t>Zenith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 </a:t>
            </a:r>
            <a:r>
              <a:rPr lang="ru-RU" sz="2800" i="1" dirty="0">
                <a:solidFill>
                  <a:schemeClr val="bg1"/>
                </a:solidFill>
              </a:rPr>
              <a:t>Зенит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b="1" dirty="0" err="1">
                <a:solidFill>
                  <a:schemeClr val="bg1"/>
                </a:solidFill>
              </a:rPr>
              <a:t>Horizon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 </a:t>
            </a:r>
            <a:r>
              <a:rPr lang="ru-RU" sz="2800" i="1" dirty="0">
                <a:solidFill>
                  <a:schemeClr val="bg1"/>
                </a:solidFill>
              </a:rPr>
              <a:t>Горизонт</a:t>
            </a:r>
            <a:r>
              <a:rPr lang="ru-RU" sz="2800" dirty="0">
                <a:solidFill>
                  <a:schemeClr val="bg1"/>
                </a:solidFill>
              </a:rPr>
              <a:t>), добавлять звезды, туман, облака и конечно же загружать изображения в качестве окружения.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1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Ненаправленное Освещение (</a:t>
            </a:r>
            <a:r>
              <a:rPr lang="en-US" dirty="0">
                <a:solidFill>
                  <a:schemeClr val="bg1"/>
                </a:solidFill>
              </a:rPr>
              <a:t>Emit)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365531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Ненаправленное освещение - это лучи света "отскакивающие" от объекта, как это происходит в реальном мире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Удаляем все лампы из Окружения и включаем опцию </a:t>
            </a:r>
            <a:r>
              <a:rPr lang="ru-RU" b="1" dirty="0" smtClean="0">
                <a:solidFill>
                  <a:schemeClr val="bg1"/>
                </a:solidFill>
              </a:rPr>
              <a:t>Освещение от окружения.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7042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10" y="1556792"/>
            <a:ext cx="4695274" cy="49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856984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Практические задания: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3.Скопируте файл с молотком. </a:t>
            </a:r>
            <a:r>
              <a:rPr lang="ru-RU" sz="2800" dirty="0">
                <a:solidFill>
                  <a:schemeClr val="bg1"/>
                </a:solidFill>
              </a:rPr>
              <a:t>Добавьте  прожекторную лампу. Поэкспериментируйте с настройками.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Выполните рендер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Имя файла – Прожекторная лампа.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4.Создайте новый файл с кубом. </a:t>
            </a:r>
            <a:r>
              <a:rPr lang="ru-RU" sz="2800" dirty="0">
                <a:solidFill>
                  <a:schemeClr val="bg1"/>
                </a:solidFill>
              </a:rPr>
              <a:t>Удалите все лампы со сцены. Включите опцию Ненаправленное освещение. Измените цвет и добейтесь свечения меш-объекта на сцене. Выполните рендер.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Имя файла – куб.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7" t="21667" b="57525"/>
          <a:stretch/>
        </p:blipFill>
        <p:spPr bwMode="auto">
          <a:xfrm>
            <a:off x="1043608" y="188640"/>
            <a:ext cx="67536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29309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в сцене нет Окружения – добавьте его кнопкой Создать. Будет создано стандартное окружение с серым цветом горизонта и зенита. Нажмите клавишу </a:t>
            </a:r>
            <a:r>
              <a:rPr lang="en-US" sz="2400" dirty="0" smtClean="0">
                <a:solidFill>
                  <a:schemeClr val="bg1"/>
                </a:solidFill>
              </a:rPr>
              <a:t>F12 </a:t>
            </a:r>
            <a:r>
              <a:rPr lang="ru-RU" sz="2400" dirty="0" smtClean="0">
                <a:solidFill>
                  <a:schemeClr val="bg1"/>
                </a:solidFill>
              </a:rPr>
              <a:t> и сделайте рендер вашей сцены.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10"/>
            <a:ext cx="2533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90" y="2924944"/>
            <a:ext cx="6269696" cy="352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2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Туман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49200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Для использования тумана в сцене, </a:t>
            </a:r>
            <a:r>
              <a:rPr lang="ru-RU" sz="2000" dirty="0" smtClean="0">
                <a:solidFill>
                  <a:schemeClr val="bg1"/>
                </a:solidFill>
              </a:rPr>
              <a:t>нужно настроить </a:t>
            </a:r>
            <a:r>
              <a:rPr lang="ru-RU" sz="2000" dirty="0">
                <a:solidFill>
                  <a:schemeClr val="bg1"/>
                </a:solidFill>
              </a:rPr>
              <a:t>цвет </a:t>
            </a:r>
            <a:r>
              <a:rPr lang="ru-RU" sz="2000" i="1" dirty="0">
                <a:solidFill>
                  <a:schemeClr val="bg1"/>
                </a:solidFill>
              </a:rPr>
              <a:t>Зенита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i="1" dirty="0">
                <a:solidFill>
                  <a:schemeClr val="bg1"/>
                </a:solidFill>
              </a:rPr>
              <a:t>Горизонта </a:t>
            </a:r>
            <a:r>
              <a:rPr lang="ru-RU" sz="2000" dirty="0">
                <a:solidFill>
                  <a:schemeClr val="bg1"/>
                </a:solidFill>
              </a:rPr>
              <a:t>в соответствии с желаемым цветом тумана (обычно средне-серым). Активируйте панель </a:t>
            </a:r>
            <a:r>
              <a:rPr lang="ru-RU" sz="2000" b="1" dirty="0" smtClean="0">
                <a:solidFill>
                  <a:schemeClr val="bg1"/>
                </a:solidFill>
              </a:rPr>
              <a:t>«Туман (</a:t>
            </a:r>
            <a:r>
              <a:rPr lang="ru-RU" sz="2000" b="1" dirty="0" err="1" smtClean="0">
                <a:solidFill>
                  <a:schemeClr val="bg1"/>
                </a:solidFill>
              </a:rPr>
              <a:t>Mist</a:t>
            </a:r>
            <a:r>
              <a:rPr lang="ru-RU" sz="2000" b="1" dirty="0" smtClean="0">
                <a:solidFill>
                  <a:schemeClr val="bg1"/>
                </a:solidFill>
              </a:rPr>
              <a:t>)" </a:t>
            </a:r>
            <a:r>
              <a:rPr lang="ru-RU" sz="2000" dirty="0">
                <a:solidFill>
                  <a:schemeClr val="bg1"/>
                </a:solidFill>
              </a:rPr>
              <a:t>и настройте значения параметров </a:t>
            </a:r>
            <a:r>
              <a:rPr lang="ru-RU" sz="2000" b="1" dirty="0" err="1">
                <a:solidFill>
                  <a:schemeClr val="bg1"/>
                </a:solidFill>
              </a:rPr>
              <a:t>Start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расстояние от камеры до начала действия эффекта</a:t>
            </a:r>
            <a:r>
              <a:rPr lang="ru-RU" sz="2000" dirty="0">
                <a:solidFill>
                  <a:schemeClr val="bg1"/>
                </a:solidFill>
              </a:rPr>
              <a:t>) и </a:t>
            </a:r>
            <a:r>
              <a:rPr lang="ru-RU" sz="2000" b="1" dirty="0" err="1">
                <a:solidFill>
                  <a:schemeClr val="bg1"/>
                </a:solidFill>
              </a:rPr>
              <a:t>Depth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глубина тумана</a:t>
            </a:r>
            <a:r>
              <a:rPr lang="ru-RU" sz="2000" dirty="0">
                <a:solidFill>
                  <a:schemeClr val="bg1"/>
                </a:solidFill>
              </a:rPr>
              <a:t>). Вы также можете настраивать </a:t>
            </a:r>
            <a:r>
              <a:rPr lang="ru-RU" sz="2000" b="1" dirty="0" err="1">
                <a:solidFill>
                  <a:schemeClr val="bg1"/>
                </a:solidFill>
              </a:rPr>
              <a:t>High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высоту тумана</a:t>
            </a:r>
            <a:r>
              <a:rPr lang="ru-RU" sz="2000" dirty="0">
                <a:solidFill>
                  <a:schemeClr val="bg1"/>
                </a:solidFill>
              </a:rPr>
              <a:t>) для имитации тумана стелющегося по земле.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Слайдер </a:t>
            </a:r>
            <a:r>
              <a:rPr lang="ru-RU" sz="2000" b="1" dirty="0" err="1" smtClean="0">
                <a:solidFill>
                  <a:schemeClr val="bg1"/>
                </a:solidFill>
              </a:rPr>
              <a:t>Intensity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позволит изменять </a:t>
            </a:r>
            <a:r>
              <a:rPr lang="ru-RU" sz="2000" i="1" dirty="0">
                <a:solidFill>
                  <a:schemeClr val="bg1"/>
                </a:solidFill>
              </a:rPr>
              <a:t>интенсивность тумана</a:t>
            </a:r>
            <a:r>
              <a:rPr lang="ru-RU" sz="2000" dirty="0">
                <a:solidFill>
                  <a:schemeClr val="bg1"/>
                </a:solidFill>
              </a:rPr>
              <a:t>. Параметры </a:t>
            </a:r>
            <a:r>
              <a:rPr lang="ru-RU" sz="2000" b="1" dirty="0" err="1">
                <a:solidFill>
                  <a:schemeClr val="bg1"/>
                </a:solidFill>
              </a:rPr>
              <a:t>Depth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глубины</a:t>
            </a:r>
            <a:r>
              <a:rPr lang="ru-RU" sz="2000" dirty="0">
                <a:solidFill>
                  <a:schemeClr val="bg1"/>
                </a:solidFill>
              </a:rPr>
              <a:t>) и </a:t>
            </a:r>
            <a:r>
              <a:rPr lang="ru-RU" sz="2000" b="1" dirty="0" err="1">
                <a:solidFill>
                  <a:schemeClr val="bg1"/>
                </a:solidFill>
              </a:rPr>
              <a:t>Intensity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интенсивности</a:t>
            </a:r>
            <a:r>
              <a:rPr lang="ru-RU" sz="2000" dirty="0">
                <a:solidFill>
                  <a:schemeClr val="bg1"/>
                </a:solidFill>
              </a:rPr>
              <a:t>) работают совместно, для придания лучшего вида туману учитывайте это.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72" y="1052736"/>
            <a:ext cx="42649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58" y="2998705"/>
            <a:ext cx="4269442" cy="218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5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45"/>
            <a:ext cx="3456384" cy="65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8921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4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3118"/>
            <a:ext cx="788670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Звезды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93" y="764704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 использовании </a:t>
            </a:r>
            <a:r>
              <a:rPr lang="ru-RU" sz="2400" i="1" dirty="0">
                <a:solidFill>
                  <a:schemeClr val="bg1"/>
                </a:solidFill>
              </a:rPr>
              <a:t>Звезд </a:t>
            </a:r>
            <a:r>
              <a:rPr lang="ru-RU" sz="2400" dirty="0">
                <a:solidFill>
                  <a:schemeClr val="bg1"/>
                </a:solidFill>
              </a:rPr>
              <a:t>в сцене, </a:t>
            </a:r>
            <a:r>
              <a:rPr lang="ru-RU" sz="2400" dirty="0" smtClean="0">
                <a:solidFill>
                  <a:schemeClr val="bg1"/>
                </a:solidFill>
              </a:rPr>
              <a:t>нужно выбрать </a:t>
            </a:r>
            <a:r>
              <a:rPr lang="ru-RU" sz="2400" dirty="0">
                <a:solidFill>
                  <a:schemeClr val="bg1"/>
                </a:solidFill>
              </a:rPr>
              <a:t>черный цвет для </a:t>
            </a:r>
            <a:r>
              <a:rPr lang="ru-RU" sz="2400" i="1" dirty="0">
                <a:solidFill>
                  <a:schemeClr val="bg1"/>
                </a:solidFill>
              </a:rPr>
              <a:t>Зенита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i="1" dirty="0">
                <a:solidFill>
                  <a:schemeClr val="bg1"/>
                </a:solidFill>
              </a:rPr>
              <a:t>Горизонта </a:t>
            </a:r>
            <a:r>
              <a:rPr lang="ru-RU" sz="2400" dirty="0">
                <a:solidFill>
                  <a:schemeClr val="bg1"/>
                </a:solidFill>
              </a:rPr>
              <a:t>(для сцены в космосе). Активируйте панель </a:t>
            </a:r>
            <a:r>
              <a:rPr lang="ru-RU" sz="2400" b="1" i="1" dirty="0" err="1">
                <a:solidFill>
                  <a:schemeClr val="bg1"/>
                </a:solidFill>
              </a:rPr>
              <a:t>Stars</a:t>
            </a:r>
            <a:r>
              <a:rPr lang="ru-RU" sz="2400" dirty="0">
                <a:solidFill>
                  <a:schemeClr val="bg1"/>
                </a:solidFill>
              </a:rPr>
              <a:t>, настройте параметры </a:t>
            </a:r>
            <a:r>
              <a:rPr lang="ru-RU" sz="2400" b="1" dirty="0" err="1">
                <a:solidFill>
                  <a:schemeClr val="bg1"/>
                </a:solidFill>
              </a:rPr>
              <a:t>Separation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i="1" dirty="0">
                <a:solidFill>
                  <a:schemeClr val="bg1"/>
                </a:solidFill>
              </a:rPr>
              <a:t>расстояние между звездами</a:t>
            </a:r>
            <a:r>
              <a:rPr lang="ru-RU" sz="2400" dirty="0">
                <a:solidFill>
                  <a:schemeClr val="bg1"/>
                </a:solidFill>
              </a:rPr>
              <a:t>) и </a:t>
            </a:r>
            <a:r>
              <a:rPr lang="ru-RU" sz="2400" b="1" dirty="0" err="1">
                <a:solidFill>
                  <a:schemeClr val="bg1"/>
                </a:solidFill>
              </a:rPr>
              <a:t>Min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Distance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i="1" dirty="0">
                <a:solidFill>
                  <a:schemeClr val="bg1"/>
                </a:solidFill>
              </a:rPr>
              <a:t>расстояние от камеры до начала действия эффекта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Вы можете также настроить параметр </a:t>
            </a:r>
            <a:r>
              <a:rPr lang="ru-RU" sz="2400" b="1" dirty="0" err="1">
                <a:solidFill>
                  <a:schemeClr val="bg1"/>
                </a:solidFill>
              </a:rPr>
              <a:t>Size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i="1" dirty="0">
                <a:solidFill>
                  <a:schemeClr val="bg1"/>
                </a:solidFill>
              </a:rPr>
              <a:t>размер звезд</a:t>
            </a:r>
            <a:r>
              <a:rPr lang="ru-RU" sz="2400" dirty="0">
                <a:solidFill>
                  <a:schemeClr val="bg1"/>
                </a:solidFill>
              </a:rPr>
              <a:t>) и </a:t>
            </a:r>
            <a:r>
              <a:rPr lang="ru-RU" sz="2400" b="1" dirty="0" err="1">
                <a:solidFill>
                  <a:schemeClr val="bg1"/>
                </a:solidFill>
              </a:rPr>
              <a:t>Colors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i="1" dirty="0">
                <a:solidFill>
                  <a:schemeClr val="bg1"/>
                </a:solidFill>
              </a:rPr>
              <a:t>случайность выбора цвета звезды</a:t>
            </a:r>
            <a:r>
              <a:rPr lang="ru-RU" sz="2400" dirty="0">
                <a:solidFill>
                  <a:schemeClr val="bg1"/>
                </a:solidFill>
              </a:rPr>
              <a:t>). </a:t>
            </a:r>
            <a:r>
              <a:rPr lang="ru-RU" sz="2400" dirty="0" err="1">
                <a:solidFill>
                  <a:schemeClr val="bg1"/>
                </a:solidFill>
              </a:rPr>
              <a:t>Blender</a:t>
            </a:r>
            <a:r>
              <a:rPr lang="ru-RU" sz="2400" dirty="0">
                <a:solidFill>
                  <a:schemeClr val="bg1"/>
                </a:solidFill>
              </a:rPr>
              <a:t> создает по настоящему 3D-пространство со звездами. Это значит что при движении камеры звезды будут пролетать мимо вас.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980728"/>
            <a:ext cx="354830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110"/>
            <a:ext cx="7886700" cy="61560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Создание 3</a:t>
            </a:r>
            <a:r>
              <a:rPr lang="en-US" b="1" dirty="0">
                <a:solidFill>
                  <a:schemeClr val="bg1"/>
                </a:solidFill>
              </a:rPr>
              <a:t>D-</a:t>
            </a:r>
            <a:r>
              <a:rPr lang="ru-RU" b="1" dirty="0">
                <a:solidFill>
                  <a:schemeClr val="bg1"/>
                </a:solidFill>
              </a:rPr>
              <a:t>Облаков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97242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Для создания облаков в сцене создайте </a:t>
            </a:r>
            <a:r>
              <a:rPr lang="ru-RU" sz="2800" i="1" dirty="0" smtClean="0">
                <a:solidFill>
                  <a:schemeClr val="bg1"/>
                </a:solidFill>
              </a:rPr>
              <a:t>Окружение</a:t>
            </a:r>
            <a:r>
              <a:rPr lang="ru-RU" sz="2800" dirty="0" smtClean="0">
                <a:solidFill>
                  <a:schemeClr val="bg1"/>
                </a:solidFill>
              </a:rPr>
              <a:t>: установите </a:t>
            </a:r>
            <a:r>
              <a:rPr lang="ru-RU" sz="2800" i="1" dirty="0">
                <a:solidFill>
                  <a:schemeClr val="bg1"/>
                </a:solidFill>
              </a:rPr>
              <a:t>белый </a:t>
            </a:r>
            <a:r>
              <a:rPr lang="ru-RU" sz="2800" dirty="0">
                <a:solidFill>
                  <a:schemeClr val="bg1"/>
                </a:solidFill>
              </a:rPr>
              <a:t>цвет для </a:t>
            </a:r>
            <a:r>
              <a:rPr lang="ru-RU" sz="2800" b="1" dirty="0" err="1">
                <a:solidFill>
                  <a:schemeClr val="bg1"/>
                </a:solidFill>
              </a:rPr>
              <a:t>Zenith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i="1" dirty="0">
                <a:solidFill>
                  <a:schemeClr val="bg1"/>
                </a:solidFill>
              </a:rPr>
              <a:t>Зенита</a:t>
            </a:r>
            <a:r>
              <a:rPr lang="ru-RU" sz="2800" dirty="0">
                <a:solidFill>
                  <a:schemeClr val="bg1"/>
                </a:solidFill>
              </a:rPr>
              <a:t>). Цвет </a:t>
            </a:r>
            <a:r>
              <a:rPr lang="ru-RU" sz="2800" b="1" dirty="0" err="1">
                <a:solidFill>
                  <a:schemeClr val="bg1"/>
                </a:solidFill>
              </a:rPr>
              <a:t>Horizon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i="1" dirty="0">
                <a:solidFill>
                  <a:schemeClr val="bg1"/>
                </a:solidFill>
              </a:rPr>
              <a:t>Горизонта</a:t>
            </a:r>
            <a:r>
              <a:rPr lang="ru-RU" sz="2800" dirty="0">
                <a:solidFill>
                  <a:schemeClr val="bg1"/>
                </a:solidFill>
              </a:rPr>
              <a:t>) выберите </a:t>
            </a:r>
            <a:r>
              <a:rPr lang="ru-RU" sz="2800" i="1" dirty="0" smtClean="0">
                <a:solidFill>
                  <a:schemeClr val="bg1"/>
                </a:solidFill>
              </a:rPr>
              <a:t>светло-синим. </a:t>
            </a:r>
          </a:p>
          <a:p>
            <a:endParaRPr lang="ru-RU" sz="2800" i="1" dirty="0">
              <a:solidFill>
                <a:schemeClr val="bg1"/>
              </a:solidFill>
            </a:endParaRPr>
          </a:p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sz="2800" i="1" dirty="0">
              <a:solidFill>
                <a:schemeClr val="bg1"/>
              </a:solidFill>
            </a:endParaRPr>
          </a:p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Убедитесь </a:t>
            </a:r>
            <a:r>
              <a:rPr lang="ru-RU" sz="2800" dirty="0">
                <a:solidFill>
                  <a:schemeClr val="bg1"/>
                </a:solidFill>
              </a:rPr>
              <a:t>что параметр </a:t>
            </a:r>
            <a:r>
              <a:rPr lang="ru-RU" sz="2800" dirty="0" err="1">
                <a:solidFill>
                  <a:schemeClr val="bg1"/>
                </a:solidFill>
              </a:rPr>
              <a:t>Blend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активирован. 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8" t="54375" b="27500"/>
          <a:stretch/>
        </p:blipFill>
        <p:spPr bwMode="auto">
          <a:xfrm>
            <a:off x="2787110" y="3090620"/>
            <a:ext cx="4293870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17070"/>
            <a:ext cx="4464496" cy="181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55209" b="28958"/>
          <a:stretch/>
        </p:blipFill>
        <p:spPr bwMode="auto">
          <a:xfrm>
            <a:off x="611560" y="5085184"/>
            <a:ext cx="72728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47964" y="5373216"/>
            <a:ext cx="1692188" cy="540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0986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i="1" dirty="0" smtClean="0">
                <a:solidFill>
                  <a:schemeClr val="bg1"/>
                </a:solidFill>
              </a:rPr>
              <a:t>Окне </a:t>
            </a:r>
            <a:r>
              <a:rPr lang="ru-RU" sz="3200" i="1" dirty="0">
                <a:solidFill>
                  <a:schemeClr val="bg1"/>
                </a:solidFill>
              </a:rPr>
              <a:t>Свойств </a:t>
            </a:r>
            <a:r>
              <a:rPr lang="ru-RU" sz="3200" dirty="0">
                <a:solidFill>
                  <a:schemeClr val="bg1"/>
                </a:solidFill>
              </a:rPr>
              <a:t>перейдите в раздел </a:t>
            </a:r>
            <a:r>
              <a:rPr lang="ru-RU" sz="3200" dirty="0" smtClean="0">
                <a:solidFill>
                  <a:schemeClr val="bg1"/>
                </a:solidFill>
              </a:rPr>
              <a:t> Текстура (</a:t>
            </a:r>
            <a:r>
              <a:rPr lang="ru-RU" sz="3200" dirty="0" err="1" smtClean="0">
                <a:solidFill>
                  <a:schemeClr val="bg1"/>
                </a:solidFill>
              </a:rPr>
              <a:t>Texture</a:t>
            </a:r>
            <a:r>
              <a:rPr lang="ru-RU" sz="3200" dirty="0" smtClean="0">
                <a:solidFill>
                  <a:schemeClr val="bg1"/>
                </a:solidFill>
              </a:rPr>
              <a:t> ) и </a:t>
            </a:r>
            <a:r>
              <a:rPr lang="ru-RU" sz="3200" dirty="0">
                <a:solidFill>
                  <a:schemeClr val="bg1"/>
                </a:solidFill>
              </a:rPr>
              <a:t>создайте текстуру типа </a:t>
            </a:r>
            <a:r>
              <a:rPr lang="ru-RU" sz="3200" b="1" dirty="0" smtClean="0">
                <a:solidFill>
                  <a:schemeClr val="bg1"/>
                </a:solidFill>
              </a:rPr>
              <a:t>Облака 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(Текстура </a:t>
            </a:r>
            <a:r>
              <a:rPr lang="ru-RU" sz="3200" dirty="0">
                <a:solidFill>
                  <a:schemeClr val="bg1"/>
                </a:solidFill>
              </a:rPr>
              <a:t>ссылается на Окружение, а не на Материал объекта).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8" t="18958" b="70689"/>
          <a:stretch/>
        </p:blipFill>
        <p:spPr bwMode="auto">
          <a:xfrm>
            <a:off x="526162" y="2271969"/>
            <a:ext cx="8078286" cy="15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5031"/>
            <a:ext cx="7704856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Тема43</Template>
  <TotalTime>149</TotalTime>
  <Words>909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Тема43</vt:lpstr>
      <vt:lpstr>Настройки окружения. Использование цвета, звезд и тумана в качестве фона. Создание 3D-фона облаков. Использование изображения в качестве фона. Освещение и камеры. Добавление камеры. Типы ламп и их настройки. Настройка Spot-лампы (прожекторная лампа). Ненаправленное освещение. Настройки рендера. Рендер JPEG- изображения</vt:lpstr>
      <vt:lpstr>Презентация PowerPoint</vt:lpstr>
      <vt:lpstr>Презентация PowerPoint</vt:lpstr>
      <vt:lpstr>Презентация PowerPoint</vt:lpstr>
      <vt:lpstr>Туман</vt:lpstr>
      <vt:lpstr>Презентация PowerPoint</vt:lpstr>
      <vt:lpstr>Звезды</vt:lpstr>
      <vt:lpstr>Создание 3D-Облаков </vt:lpstr>
      <vt:lpstr>Презентация PowerPoint</vt:lpstr>
      <vt:lpstr>Презентация PowerPoint</vt:lpstr>
      <vt:lpstr>Результат Облака</vt:lpstr>
      <vt:lpstr>Использование Изображения в качестве Фона </vt:lpstr>
      <vt:lpstr>Презентация PowerPoint</vt:lpstr>
      <vt:lpstr>Практические задания:  1. Создать произвольное изображение и применить к нему эффект тумана.  2. Скопировать созданный ранее файл (например, молоток), изменить цвет объекта, добавить тематическое изображение в качестве фона.  Сохранить оба файла в папку Настройки окружения с именами Туман и Фон. </vt:lpstr>
      <vt:lpstr>Камеры</vt:lpstr>
      <vt:lpstr>Настройки камеры</vt:lpstr>
      <vt:lpstr>Типы ламп</vt:lpstr>
      <vt:lpstr>Настройки лампы</vt:lpstr>
      <vt:lpstr>Настройка Spot - лампы (прожекторная лампа) </vt:lpstr>
      <vt:lpstr>Ненаправленное Освещение (Emit) </vt:lpstr>
      <vt:lpstr>Практические задания:   3.Скопируте файл с молотком. Добавьте  прожекторную лампу. Поэкспериментируйте с настройками. Выполните рендер. Имя файла – Прожекторная лампа.  4.Создайте новый файл с кубом. Удалите все лампы со сцены. Включите опцию Ненаправленное освещение. Измените цвет и добейтесь свечения меш-объекта на сцене. Выполните рендер. Имя файла – куб.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Настройки окружения. Использование цвета, звезд и тумана в качестве фона. Создание 3D-фона облаков. Использование изображения в качестве фона</dc:title>
  <dc:creator>User</dc:creator>
  <cp:lastModifiedBy>User</cp:lastModifiedBy>
  <cp:revision>27</cp:revision>
  <dcterms:created xsi:type="dcterms:W3CDTF">2018-05-01T15:18:00Z</dcterms:created>
  <dcterms:modified xsi:type="dcterms:W3CDTF">2020-04-12T17:46:52Z</dcterms:modified>
</cp:coreProperties>
</file>